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8" r:id="rId1"/>
  </p:sldMasterIdLst>
  <p:notesMasterIdLst>
    <p:notesMasterId r:id="rId25"/>
  </p:notesMasterIdLst>
  <p:sldIdLst>
    <p:sldId id="256" r:id="rId2"/>
    <p:sldId id="368" r:id="rId3"/>
    <p:sldId id="369" r:id="rId4"/>
    <p:sldId id="299" r:id="rId5"/>
    <p:sldId id="352" r:id="rId6"/>
    <p:sldId id="358" r:id="rId7"/>
    <p:sldId id="357" r:id="rId8"/>
    <p:sldId id="291" r:id="rId9"/>
    <p:sldId id="290" r:id="rId10"/>
    <p:sldId id="272" r:id="rId11"/>
    <p:sldId id="306" r:id="rId12"/>
    <p:sldId id="310" r:id="rId13"/>
    <p:sldId id="309" r:id="rId14"/>
    <p:sldId id="311" r:id="rId15"/>
    <p:sldId id="327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7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8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57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4745-1758-5340-AD4B-E0847B95A8CD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03F5F-DB39-EA4B-B7A6-7BFF19E88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3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8751"/>
            <a:ext cx="7543800" cy="1945481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1752600" cy="438864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114800"/>
            <a:ext cx="7659687" cy="8763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889647"/>
            <a:ext cx="6135687" cy="122515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5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4121658"/>
            <a:ext cx="7772400" cy="44577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572000"/>
            <a:ext cx="7772401" cy="4572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0" cy="37071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4121458"/>
            <a:ext cx="7772400" cy="445970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4572000"/>
            <a:ext cx="7772400" cy="45948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3/8/16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4114800"/>
            <a:ext cx="685800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4236720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52" y="1188720"/>
            <a:ext cx="18287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3/8/16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smtClean="0"/>
              <a:t>Next </a:t>
            </a:r>
            <a:r>
              <a:rPr lang="en-US" sz="4800" dirty="0"/>
              <a:t>Generation </a:t>
            </a:r>
            <a:r>
              <a:rPr lang="en-US" sz="4800" dirty="0" smtClean="0"/>
              <a:t>Teaching </a:t>
            </a:r>
            <a:r>
              <a:rPr lang="en-US" sz="4800" dirty="0"/>
              <a:t>and </a:t>
            </a:r>
            <a:r>
              <a:rPr lang="en-US" sz="4800" dirty="0" smtClean="0"/>
              <a:t>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Charles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err="1" smtClean="0"/>
              <a:t>LongSight</a:t>
            </a:r>
            <a:r>
              <a:rPr lang="en-US" dirty="0" smtClean="0"/>
              <a:t>, Inc.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2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Score Card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196240"/>
              </p:ext>
            </p:extLst>
          </p:nvPr>
        </p:nvGraphicFramePr>
        <p:xfrm>
          <a:off x="1710375" y="1509324"/>
          <a:ext cx="5033024" cy="24942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58256"/>
                <a:gridCol w="1258256"/>
                <a:gridCol w="1258256"/>
                <a:gridCol w="12582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1.x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  <a:r>
                        <a:rPr lang="en-US" baseline="0" dirty="0" smtClean="0"/>
                        <a:t> 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LTI 2.x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Canvas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B+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Moodle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Blackboard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826362" y="1320346"/>
            <a:ext cx="2917038" cy="202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Next Generation Teaching and Learning</a:t>
            </a:r>
            <a:endParaRPr lang="en-US" sz="6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"post-LMS"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Tenets of the NGTL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NGTL LMSs will be small with few features</a:t>
            </a:r>
          </a:p>
          <a:p>
            <a:pPr lvl="1"/>
            <a:r>
              <a:rPr lang="en-US" dirty="0" smtClean="0"/>
              <a:t>They will scale from hundreds of students to millions</a:t>
            </a:r>
          </a:p>
          <a:p>
            <a:r>
              <a:rPr lang="en-US" dirty="0" smtClean="0"/>
              <a:t>Content repositories will be plentiful</a:t>
            </a:r>
          </a:p>
          <a:p>
            <a:pPr lvl="1"/>
            <a:r>
              <a:rPr lang="en-US" dirty="0" smtClean="0"/>
              <a:t>Will have better powerful authoring tools than LMSs</a:t>
            </a:r>
          </a:p>
          <a:p>
            <a:r>
              <a:rPr lang="en-US" dirty="0"/>
              <a:t>Most features come from app </a:t>
            </a:r>
            <a:r>
              <a:rPr lang="en-US" dirty="0" smtClean="0"/>
              <a:t>stores (also plentiful)</a:t>
            </a:r>
          </a:p>
          <a:p>
            <a:r>
              <a:rPr lang="en-US" dirty="0" smtClean="0"/>
              <a:t>It will scale from hundreds to millions of users</a:t>
            </a:r>
          </a:p>
          <a:p>
            <a:r>
              <a:rPr lang="en-US" dirty="0" smtClean="0"/>
              <a:t>There will be whole new customers and revenue flows</a:t>
            </a:r>
          </a:p>
          <a:p>
            <a:pPr lvl="1"/>
            <a:r>
              <a:rPr lang="en-US" dirty="0" smtClean="0"/>
              <a:t>Students</a:t>
            </a:r>
          </a:p>
          <a:p>
            <a:pPr lvl="1"/>
            <a:r>
              <a:rPr lang="en-US" dirty="0" smtClean="0"/>
              <a:t>Teachers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3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2" y="285299"/>
            <a:ext cx="2094839" cy="129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n 4"/>
          <p:cNvSpPr/>
          <p:nvPr/>
        </p:nvSpPr>
        <p:spPr bwMode="auto">
          <a:xfrm>
            <a:off x="7434304" y="262332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807503" y="1346518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685" y="644024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LMS API Provider</a:t>
            </a:r>
            <a:endParaRPr lang="en-US" sz="1800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0" y="1746785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24" y="3553541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05524" y="3867607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27" y="3251753"/>
            <a:ext cx="3114715" cy="192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280095" y="37061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32495" y="38585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84895" y="40109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737295" y="4163318"/>
            <a:ext cx="1003765" cy="4469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00626" y="321435"/>
            <a:ext cx="1003765" cy="645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LMS/UI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1637" y="20230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74037" y="21754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26437" y="2327868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95198" y="7869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347598" y="939332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Vertical Scroll 29"/>
          <p:cNvSpPr/>
          <p:nvPr/>
        </p:nvSpPr>
        <p:spPr>
          <a:xfrm>
            <a:off x="1199368" y="3964452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Vertical Scroll 30"/>
          <p:cNvSpPr/>
          <p:nvPr/>
        </p:nvSpPr>
        <p:spPr>
          <a:xfrm>
            <a:off x="1433712" y="4590634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Vertical Scroll 31"/>
          <p:cNvSpPr/>
          <p:nvPr/>
        </p:nvSpPr>
        <p:spPr>
          <a:xfrm>
            <a:off x="2817179" y="3628887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Vertical Scroll 32"/>
          <p:cNvSpPr/>
          <p:nvPr/>
        </p:nvSpPr>
        <p:spPr>
          <a:xfrm>
            <a:off x="7386878" y="16486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Vertical Scroll 33"/>
          <p:cNvSpPr/>
          <p:nvPr/>
        </p:nvSpPr>
        <p:spPr>
          <a:xfrm>
            <a:off x="7539278" y="18010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Vertical Scroll 34"/>
          <p:cNvSpPr/>
          <p:nvPr/>
        </p:nvSpPr>
        <p:spPr>
          <a:xfrm>
            <a:off x="7691678" y="1953426"/>
            <a:ext cx="485564" cy="433299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5" idx="2"/>
            <a:endCxn id="7" idx="2"/>
          </p:cNvCxnSpPr>
          <p:nvPr/>
        </p:nvCxnSpPr>
        <p:spPr>
          <a:xfrm flipH="1" flipV="1">
            <a:off x="6309386" y="1991695"/>
            <a:ext cx="1124918" cy="915893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  <a:endCxn id="7" idx="0"/>
          </p:cNvCxnSpPr>
          <p:nvPr/>
        </p:nvCxnSpPr>
        <p:spPr>
          <a:xfrm flipH="1">
            <a:off x="6309386" y="982116"/>
            <a:ext cx="885812" cy="364402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1"/>
            <a:endCxn id="7" idx="3"/>
          </p:cNvCxnSpPr>
          <p:nvPr/>
        </p:nvCxnSpPr>
        <p:spPr>
          <a:xfrm flipH="1" flipV="1">
            <a:off x="6811268" y="1669107"/>
            <a:ext cx="629772" cy="19616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3"/>
            <a:endCxn id="18" idx="1"/>
          </p:cNvCxnSpPr>
          <p:nvPr/>
        </p:nvCxnSpPr>
        <p:spPr>
          <a:xfrm flipV="1">
            <a:off x="2506121" y="644024"/>
            <a:ext cx="2394505" cy="288051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" idx="3"/>
            <a:endCxn id="18" idx="1"/>
          </p:cNvCxnSpPr>
          <p:nvPr/>
        </p:nvCxnSpPr>
        <p:spPr>
          <a:xfrm flipV="1">
            <a:off x="2440223" y="644024"/>
            <a:ext cx="2460403" cy="1748930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0"/>
            <a:endCxn id="18" idx="1"/>
          </p:cNvCxnSpPr>
          <p:nvPr/>
        </p:nvCxnSpPr>
        <p:spPr>
          <a:xfrm flipV="1">
            <a:off x="2235067" y="644024"/>
            <a:ext cx="2665559" cy="2909517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2" idx="3"/>
            <a:endCxn id="14" idx="1"/>
          </p:cNvCxnSpPr>
          <p:nvPr/>
        </p:nvCxnSpPr>
        <p:spPr>
          <a:xfrm flipV="1">
            <a:off x="3473209" y="4213413"/>
            <a:ext cx="1284518" cy="104675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9" idx="3"/>
            <a:endCxn id="14" idx="1"/>
          </p:cNvCxnSpPr>
          <p:nvPr/>
        </p:nvCxnSpPr>
        <p:spPr>
          <a:xfrm>
            <a:off x="2440223" y="2392954"/>
            <a:ext cx="2317504" cy="1820459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an 79"/>
          <p:cNvSpPr/>
          <p:nvPr/>
        </p:nvSpPr>
        <p:spPr bwMode="auto">
          <a:xfrm>
            <a:off x="6708838" y="3605037"/>
            <a:ext cx="876275" cy="568522"/>
          </a:xfrm>
          <a:prstGeom prst="can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0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Exemplars In The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</a:p>
          <a:p>
            <a:pPr lvl="1"/>
            <a:r>
              <a:rPr lang="en-US" dirty="0" smtClean="0"/>
              <a:t>Blackboard </a:t>
            </a:r>
            <a:r>
              <a:rPr lang="en-US" dirty="0" err="1" smtClean="0"/>
              <a:t>xpLor</a:t>
            </a:r>
            <a:endParaRPr lang="en-US" dirty="0" smtClean="0"/>
          </a:p>
          <a:p>
            <a:pPr lvl="1"/>
            <a:r>
              <a:rPr lang="en-US" dirty="0" smtClean="0"/>
              <a:t>Canvas Commons</a:t>
            </a:r>
          </a:p>
          <a:p>
            <a:r>
              <a:rPr lang="en-US" dirty="0" smtClean="0"/>
              <a:t>App Store: </a:t>
            </a:r>
          </a:p>
          <a:p>
            <a:pPr lvl="1"/>
            <a:r>
              <a:rPr lang="en-US" dirty="0" smtClean="0"/>
              <a:t>Canvas </a:t>
            </a:r>
            <a:r>
              <a:rPr lang="en-US" dirty="0" err="1" smtClean="0"/>
              <a:t>EduAppCenter</a:t>
            </a:r>
            <a:endParaRPr lang="en-US" dirty="0" smtClean="0"/>
          </a:p>
          <a:p>
            <a:pPr lvl="1"/>
            <a:r>
              <a:rPr lang="en-US" dirty="0" smtClean="0"/>
              <a:t>ELMS Network – Drupal + LTI Provider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 – </a:t>
            </a:r>
            <a:r>
              <a:rPr lang="en-US" dirty="0" err="1" smtClean="0"/>
              <a:t>www.tsugi.org</a:t>
            </a:r>
            <a:endParaRPr lang="en-US" dirty="0" smtClean="0"/>
          </a:p>
          <a:p>
            <a:r>
              <a:rPr lang="en-US" dirty="0" smtClean="0"/>
              <a:t>Small LMS + App Store + Marketed t to Teacher</a:t>
            </a:r>
          </a:p>
          <a:p>
            <a:pPr lvl="1"/>
            <a:r>
              <a:rPr lang="en-US" dirty="0" err="1" smtClean="0"/>
              <a:t>Edmodo</a:t>
            </a:r>
            <a:r>
              <a:rPr lang="en-US" dirty="0" smtClean="0"/>
              <a:t> – App Store not LTI</a:t>
            </a:r>
          </a:p>
          <a:p>
            <a:pPr lvl="1"/>
            <a:r>
              <a:rPr lang="en-US" dirty="0" err="1" smtClean="0"/>
              <a:t>Schoology</a:t>
            </a:r>
            <a:r>
              <a:rPr lang="en-US" dirty="0" smtClean="0"/>
              <a:t> – App Store with LTI</a:t>
            </a:r>
          </a:p>
        </p:txBody>
      </p:sp>
    </p:spTree>
    <p:extLst>
      <p:ext uri="{BB962C8B-B14F-4D97-AF65-F5344CB8AC3E}">
        <p14:creationId xmlns:p14="http://schemas.microsoft.com/office/powerpoint/2010/main" val="85124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1-Tsu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" y="676582"/>
            <a:ext cx="7496817" cy="3825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01" y="4617338"/>
            <a:ext cx="213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541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590" y="4472770"/>
            <a:ext cx="6873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csev.github.io</a:t>
            </a:r>
            <a:r>
              <a:rPr lang="en-US" sz="2400" dirty="0"/>
              <a:t>/</a:t>
            </a:r>
            <a:r>
              <a:rPr lang="en-US" sz="2400" dirty="0" err="1"/>
              <a:t>tsugi</a:t>
            </a:r>
            <a:r>
              <a:rPr lang="en-US" sz="2400" dirty="0"/>
              <a:t>-java/</a:t>
            </a:r>
            <a:r>
              <a:rPr lang="en-US" sz="2400" dirty="0" err="1"/>
              <a:t>apidocs</a:t>
            </a:r>
            <a:r>
              <a:rPr lang="en-US" sz="2400" dirty="0"/>
              <a:t>/</a:t>
            </a:r>
            <a:r>
              <a:rPr lang="en-US" sz="2400" dirty="0" err="1"/>
              <a:t>index.html</a:t>
            </a:r>
            <a:endParaRPr lang="en-US" sz="24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4" y="167130"/>
            <a:ext cx="7385378" cy="41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8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61" y="4686890"/>
            <a:ext cx="7811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http://do1.dr-chuck.com/</a:t>
            </a:r>
            <a:r>
              <a:rPr lang="en-US" sz="2000" dirty="0" err="1"/>
              <a:t>tsugi</a:t>
            </a:r>
            <a:r>
              <a:rPr lang="en-US" sz="2000" dirty="0"/>
              <a:t>/</a:t>
            </a:r>
            <a:r>
              <a:rPr lang="en-US" sz="2000" dirty="0" err="1"/>
              <a:t>phpdoc</a:t>
            </a:r>
            <a:r>
              <a:rPr lang="en-US" sz="2000" dirty="0"/>
              <a:t>/classes/</a:t>
            </a:r>
            <a:r>
              <a:rPr lang="en-US" sz="2000" dirty="0" err="1"/>
              <a:t>Tsugi.Core.LTIX.html</a:t>
            </a:r>
            <a:endParaRPr lang="en-US" sz="2000" dirty="0"/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7" y="133706"/>
            <a:ext cx="7301833" cy="41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Tools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App Store</a:t>
            </a:r>
          </a:p>
          <a:p>
            <a:r>
              <a:rPr lang="en-US" sz="2400" dirty="0" smtClean="0"/>
              <a:t>Google Class Map</a:t>
            </a:r>
          </a:p>
          <a:p>
            <a:r>
              <a:rPr lang="en-US" sz="2400" dirty="0" smtClean="0"/>
              <a:t>GIFT Quiz Engine</a:t>
            </a:r>
          </a:p>
          <a:p>
            <a:r>
              <a:rPr lang="en-US" sz="2400" dirty="0" smtClean="0"/>
              <a:t>Grade book</a:t>
            </a:r>
          </a:p>
          <a:p>
            <a:r>
              <a:rPr lang="en-US" sz="2400" dirty="0" smtClean="0"/>
              <a:t>Attendance Tool</a:t>
            </a:r>
          </a:p>
          <a:p>
            <a:r>
              <a:rPr lang="en-US" sz="2400" dirty="0" smtClean="0"/>
              <a:t>Video Tracker (*)</a:t>
            </a:r>
          </a:p>
          <a:p>
            <a:r>
              <a:rPr lang="en-US" sz="2400" dirty="0" smtClean="0"/>
              <a:t>Clicker (*)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HTML5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Python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/>
              <a:t>SQL </a:t>
            </a:r>
            <a:r>
              <a:rPr lang="en-US" sz="2400" dirty="0" err="1"/>
              <a:t>Autograder</a:t>
            </a:r>
            <a:endParaRPr lang="en-US" sz="2400" dirty="0"/>
          </a:p>
          <a:p>
            <a:r>
              <a:rPr lang="en-US" sz="2400" dirty="0" err="1"/>
              <a:t>DataMining</a:t>
            </a:r>
            <a:r>
              <a:rPr lang="en-US" sz="2400" dirty="0"/>
              <a:t> </a:t>
            </a:r>
            <a:r>
              <a:rPr lang="en-US" sz="2400" dirty="0" err="1" smtClean="0"/>
              <a:t>Autograder</a:t>
            </a:r>
            <a:endParaRPr lang="en-US" sz="2400" dirty="0" smtClean="0"/>
          </a:p>
          <a:p>
            <a:r>
              <a:rPr lang="en-US" sz="2400" dirty="0" smtClean="0"/>
              <a:t>PHP </a:t>
            </a:r>
            <a:r>
              <a:rPr lang="en-US" sz="2400" dirty="0" err="1" smtClean="0"/>
              <a:t>Autograder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66461" y="4686890"/>
            <a:ext cx="6774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https://</a:t>
            </a:r>
            <a:r>
              <a:rPr lang="en-US" sz="2000" dirty="0" err="1" smtClean="0"/>
              <a:t>lti-tools.dr-chuck.com</a:t>
            </a:r>
            <a:r>
              <a:rPr lang="en-US" sz="2000" dirty="0" smtClean="0"/>
              <a:t>/</a:t>
            </a:r>
            <a:r>
              <a:rPr lang="en-US" sz="2000" dirty="0" err="1" smtClean="0"/>
              <a:t>tsugi</a:t>
            </a:r>
            <a:r>
              <a:rPr lang="en-US" sz="2000" dirty="0" smtClean="0"/>
              <a:t>     Developer -&gt; "secret"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17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Developer Training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/ MySQL – </a:t>
            </a:r>
            <a:r>
              <a:rPr lang="en-US" dirty="0" err="1" smtClean="0"/>
              <a:t>www.php-intro.com</a:t>
            </a:r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Recorded Lecture Series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lectures.tsugi.org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Lots of sample code</a:t>
            </a:r>
          </a:p>
          <a:p>
            <a:r>
              <a:rPr lang="en-US" dirty="0" smtClean="0"/>
              <a:t>Assignments for Developer Workshop</a:t>
            </a:r>
          </a:p>
          <a:p>
            <a:pPr lvl="1"/>
            <a:r>
              <a:rPr lang="en-US" dirty="0" smtClean="0"/>
              <a:t>Grade, Chat, Map, Wisdom of Crowds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94" y="205979"/>
            <a:ext cx="3816405" cy="857250"/>
          </a:xfrm>
        </p:spPr>
        <p:txBody>
          <a:bodyPr/>
          <a:lstStyle/>
          <a:p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0795" y="1335587"/>
            <a:ext cx="3816405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Build a set of standards-based tool kits to greatly advance the state of the art of interoperability, reusability, and re-</a:t>
            </a:r>
            <a:r>
              <a:rPr lang="en-US" sz="2800" dirty="0" err="1" smtClean="0"/>
              <a:t>mixability</a:t>
            </a:r>
            <a:r>
              <a:rPr lang="en-US" sz="2800" dirty="0" smtClean="0"/>
              <a:t> for learning content and software.</a:t>
            </a:r>
            <a:endParaRPr lang="en-US" sz="2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" y="249628"/>
            <a:ext cx="3156516" cy="46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8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grading and peer grading for </a:t>
            </a:r>
            <a:r>
              <a:rPr lang="en-US" dirty="0" err="1" smtClean="0"/>
              <a:t>Coursera</a:t>
            </a:r>
            <a:endParaRPr lang="en-US" dirty="0" smtClean="0"/>
          </a:p>
          <a:p>
            <a:pPr lvl="1"/>
            <a:r>
              <a:rPr lang="en-US" dirty="0" smtClean="0"/>
              <a:t>pr4e.dr-chuck.com – 214353 user accounts</a:t>
            </a:r>
          </a:p>
          <a:p>
            <a:r>
              <a:rPr lang="en-US" dirty="0" smtClean="0"/>
              <a:t>On campus  Sakai/Canvas/Blackboard and demo accounts</a:t>
            </a:r>
          </a:p>
          <a:p>
            <a:pPr lvl="1"/>
            <a:r>
              <a:rPr lang="en-US" dirty="0" err="1"/>
              <a:t>l</a:t>
            </a:r>
            <a:r>
              <a:rPr lang="en-US" dirty="0" err="1" smtClean="0"/>
              <a:t>ti-tools.dr-chuck.com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own free course service</a:t>
            </a:r>
          </a:p>
          <a:p>
            <a:pPr lvl="1"/>
            <a:r>
              <a:rPr lang="en-US" dirty="0" err="1" smtClean="0"/>
              <a:t>online.dr-chuck.com</a:t>
            </a:r>
            <a:endParaRPr lang="en-US" dirty="0" smtClean="0"/>
          </a:p>
          <a:p>
            <a:r>
              <a:rPr lang="en-US" dirty="0" smtClean="0"/>
              <a:t>Static assets on </a:t>
            </a:r>
            <a:r>
              <a:rPr lang="en-US" dirty="0" err="1" smtClean="0"/>
              <a:t>CloudFlare</a:t>
            </a:r>
            <a:r>
              <a:rPr lang="en-US" dirty="0" smtClean="0"/>
              <a:t> CDN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www.dr-chuck.net</a:t>
            </a:r>
            <a:r>
              <a:rPr lang="en-US" dirty="0"/>
              <a:t>/</a:t>
            </a:r>
            <a:r>
              <a:rPr lang="en-US" dirty="0" err="1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44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9" y="0"/>
            <a:ext cx="7244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2" y="297259"/>
            <a:ext cx="4995199" cy="3787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264" y="1952344"/>
            <a:ext cx="4568693" cy="3005305"/>
          </a:xfrm>
          <a:prstGeom prst="rect">
            <a:avLst/>
          </a:prstGeom>
          <a:ln>
            <a:solidFill>
              <a:srgbClr val="2F2B2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23352" y="4353337"/>
            <a:ext cx="274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www.net-intro.com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75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9-Sakai-License-Plate-Van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r="27949" b="29237"/>
          <a:stretch/>
        </p:blipFill>
        <p:spPr>
          <a:xfrm>
            <a:off x="242113" y="1900881"/>
            <a:ext cx="4227234" cy="2719826"/>
          </a:xfrm>
          <a:prstGeom prst="rect">
            <a:avLst/>
          </a:prstGeom>
        </p:spPr>
      </p:pic>
      <p:pic>
        <p:nvPicPr>
          <p:cNvPr id="5" name="Picture 4" descr="2014-09-tattoo-left-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4711191" y="2843022"/>
            <a:ext cx="3210133" cy="2167803"/>
          </a:xfrm>
          <a:prstGeom prst="rect">
            <a:avLst/>
          </a:prstGeom>
        </p:spPr>
      </p:pic>
      <p:pic>
        <p:nvPicPr>
          <p:cNvPr id="6" name="Picture 5" descr="2014-09-tattoo-right-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91" y="259976"/>
            <a:ext cx="3210133" cy="2397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751" y="259976"/>
            <a:ext cx="36690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NGTL/</a:t>
            </a:r>
            <a:r>
              <a:rPr lang="en-US" sz="4000" dirty="0" err="1" smtClean="0"/>
              <a:t>Tsugi</a:t>
            </a:r>
            <a:r>
              <a:rPr lang="en-US" sz="4000" dirty="0" smtClean="0"/>
              <a:t> are early days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731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API Libraries – PHP, Java, Python, Ruby ...</a:t>
            </a:r>
          </a:p>
          <a:p>
            <a:r>
              <a:rPr lang="en-US" sz="3200" dirty="0" smtClean="0"/>
              <a:t>App Store for Learning Applications</a:t>
            </a:r>
          </a:p>
          <a:p>
            <a:r>
              <a:rPr lang="en-US" sz="3200" dirty="0" smtClean="0"/>
              <a:t>Content Store </a:t>
            </a:r>
          </a:p>
          <a:p>
            <a:r>
              <a:rPr lang="en-US" sz="3200" dirty="0" smtClean="0"/>
              <a:t>Learning Management Systems (many)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576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Based on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IMS Common Cartridge – 1.0, 1.1, 1.2, 1.3, </a:t>
            </a:r>
            <a:r>
              <a:rPr lang="en-US" dirty="0">
                <a:solidFill>
                  <a:srgbClr val="FF0000"/>
                </a:solidFill>
              </a:rPr>
              <a:t>2.0</a:t>
            </a:r>
            <a:endParaRPr lang="en-US" dirty="0"/>
          </a:p>
          <a:p>
            <a:r>
              <a:rPr lang="en-US" dirty="0" smtClean="0"/>
              <a:t>IMS </a:t>
            </a:r>
            <a:r>
              <a:rPr lang="en-US" dirty="0"/>
              <a:t>Learning Tools Interoperability 1.0, 1.1, 2.0, </a:t>
            </a:r>
            <a:r>
              <a:rPr lang="en-US" i="1" dirty="0">
                <a:solidFill>
                  <a:srgbClr val="3366FF"/>
                </a:solidFill>
              </a:rPr>
              <a:t>2.1</a:t>
            </a:r>
            <a:r>
              <a:rPr lang="en-US" i="1" dirty="0"/>
              <a:t>, </a:t>
            </a:r>
            <a:r>
              <a:rPr lang="en-US" i="1" dirty="0">
                <a:solidFill>
                  <a:srgbClr val="FF6600"/>
                </a:solidFill>
              </a:rPr>
              <a:t>2.2</a:t>
            </a:r>
          </a:p>
          <a:p>
            <a:pPr lvl="1"/>
            <a:r>
              <a:rPr lang="en-US" dirty="0"/>
              <a:t>IMS LTI Content Item  - </a:t>
            </a:r>
            <a:r>
              <a:rPr lang="en-US" dirty="0">
                <a:solidFill>
                  <a:srgbClr val="3366FF"/>
                </a:solidFill>
              </a:rPr>
              <a:t>Public Draft</a:t>
            </a:r>
          </a:p>
          <a:p>
            <a:pPr lvl="1"/>
            <a:r>
              <a:rPr lang="en-US" dirty="0"/>
              <a:t>IMS LTI Roster Services –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pPr lvl="1"/>
            <a:r>
              <a:rPr lang="en-US" dirty="0"/>
              <a:t>IMS LTI Outcomes Services – in </a:t>
            </a:r>
            <a:r>
              <a:rPr lang="en-US" dirty="0">
                <a:solidFill>
                  <a:srgbClr val="FF6600"/>
                </a:solidFill>
              </a:rPr>
              <a:t>WG Draft</a:t>
            </a:r>
          </a:p>
          <a:p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Rest-based SIS integration</a:t>
            </a:r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IMS </a:t>
            </a:r>
            <a:r>
              <a:rPr lang="en-US" dirty="0">
                <a:solidFill>
                  <a:srgbClr val="000000"/>
                </a:solidFill>
              </a:rPr>
              <a:t>CASA – </a:t>
            </a:r>
            <a:r>
              <a:rPr lang="en-US" dirty="0">
                <a:solidFill>
                  <a:srgbClr val="FF6600"/>
                </a:solidFill>
              </a:rPr>
              <a:t>WG </a:t>
            </a:r>
            <a:r>
              <a:rPr lang="en-US" dirty="0" smtClean="0">
                <a:solidFill>
                  <a:srgbClr val="FF6600"/>
                </a:solidFill>
              </a:rPr>
              <a:t>– Draft</a:t>
            </a:r>
          </a:p>
          <a:p>
            <a:r>
              <a:rPr lang="en-US" dirty="0" smtClean="0"/>
              <a:t>IMS </a:t>
            </a:r>
            <a:r>
              <a:rPr lang="en-US" dirty="0"/>
              <a:t>CC </a:t>
            </a:r>
            <a:r>
              <a:rPr lang="en-US" dirty="0">
                <a:sym typeface="Wingdings"/>
              </a:rPr>
              <a:t>/ EPUB 3.0 Coordination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41" y="3473581"/>
            <a:ext cx="1769359" cy="1327019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54029"/>
            <a:ext cx="248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94364" y="4820057"/>
            <a:ext cx="39136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www.imsglobal.org</a:t>
            </a:r>
            <a:r>
              <a:rPr lang="en-US" sz="1600" dirty="0"/>
              <a:t>/specs/lticiv1p0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1" y="222830"/>
            <a:ext cx="6734914" cy="459722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036625" y="969634"/>
            <a:ext cx="760611" cy="40970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16-Point Star 2"/>
          <p:cNvSpPr/>
          <p:nvPr/>
        </p:nvSpPr>
        <p:spPr>
          <a:xfrm>
            <a:off x="5261422" y="2321659"/>
            <a:ext cx="2594527" cy="1952925"/>
          </a:xfrm>
          <a:prstGeom prst="star16">
            <a:avLst/>
          </a:prstGeom>
          <a:solidFill>
            <a:srgbClr val="CC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IMS </a:t>
            </a:r>
          </a:p>
          <a:p>
            <a:pPr algn="ctr"/>
            <a:r>
              <a:rPr lang="en-US" sz="2800" dirty="0" smtClean="0"/>
              <a:t>Content</a:t>
            </a:r>
          </a:p>
          <a:p>
            <a:pPr algn="ctr"/>
            <a:r>
              <a:rPr lang="en-US" sz="2800" dirty="0" smtClean="0"/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63329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Launch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4" idx="1"/>
          </p:cNvCxnSpPr>
          <p:nvPr/>
        </p:nvCxnSpPr>
        <p:spPr>
          <a:xfrm flipV="1">
            <a:off x="2273612" y="2136751"/>
            <a:ext cx="2506562" cy="69893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2273612" y="2835689"/>
            <a:ext cx="2702963" cy="128074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0325" y="1933165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578104" y="3470098"/>
            <a:ext cx="115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Launch Picker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776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Content Item Return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74" y="1490582"/>
            <a:ext cx="2092873" cy="1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75" y="3156032"/>
            <a:ext cx="2476285" cy="152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85175" y="3470098"/>
            <a:ext cx="145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Content</a:t>
            </a:r>
          </a:p>
          <a:p>
            <a:pPr algn="ctr"/>
            <a:r>
              <a:rPr lang="en-US" sz="1800" dirty="0" smtClean="0"/>
              <a:t>Repository</a:t>
            </a:r>
            <a:endParaRPr lang="en-US" sz="1800" dirty="0"/>
          </a:p>
        </p:txBody>
      </p:sp>
      <p:sp>
        <p:nvSpPr>
          <p:cNvPr id="7" name="Rounded Rectangle 6"/>
          <p:cNvSpPr/>
          <p:nvPr/>
        </p:nvSpPr>
        <p:spPr>
          <a:xfrm>
            <a:off x="1269847" y="2017706"/>
            <a:ext cx="1003765" cy="16359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LMS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54461" y="17668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06861" y="19192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59261" y="2071665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Vertical Scroll 10"/>
          <p:cNvSpPr/>
          <p:nvPr/>
        </p:nvSpPr>
        <p:spPr>
          <a:xfrm>
            <a:off x="5179019" y="3566943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Vertical Scroll 11"/>
          <p:cNvSpPr/>
          <p:nvPr/>
        </p:nvSpPr>
        <p:spPr>
          <a:xfrm>
            <a:off x="5413363" y="4193125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ertical Scroll 12"/>
          <p:cNvSpPr/>
          <p:nvPr/>
        </p:nvSpPr>
        <p:spPr>
          <a:xfrm>
            <a:off x="6796830" y="3231378"/>
            <a:ext cx="485564" cy="433299"/>
          </a:xfrm>
          <a:prstGeom prst="verticalScroll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>
            <a:stCxn id="10" idx="1"/>
            <a:endCxn id="20" idx="3"/>
          </p:cNvCxnSpPr>
          <p:nvPr/>
        </p:nvCxnSpPr>
        <p:spPr>
          <a:xfrm flipH="1">
            <a:off x="2110351" y="2266849"/>
            <a:ext cx="3548910" cy="195184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  <a:endCxn id="18" idx="3"/>
          </p:cNvCxnSpPr>
          <p:nvPr/>
        </p:nvCxnSpPr>
        <p:spPr>
          <a:xfrm flipH="1" flipV="1">
            <a:off x="1960349" y="3287869"/>
            <a:ext cx="3507176" cy="1121906"/>
          </a:xfrm>
          <a:prstGeom prst="straightConnector1">
            <a:avLst/>
          </a:prstGeom>
          <a:ln w="38100" cmpd="sng">
            <a:solidFill>
              <a:srgbClr val="008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Vertical Scroll 17"/>
          <p:cNvSpPr/>
          <p:nvPr/>
        </p:nvSpPr>
        <p:spPr>
          <a:xfrm>
            <a:off x="1528947" y="3071219"/>
            <a:ext cx="485564" cy="433299"/>
          </a:xfrm>
          <a:prstGeom prst="verticalScroll">
            <a:avLst/>
          </a:prstGeom>
          <a:solidFill>
            <a:srgbClr val="9CBE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33107" y="2266849"/>
            <a:ext cx="677244" cy="390368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0698" y="2582865"/>
            <a:ext cx="2365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URL, Configuration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273612" y="3770339"/>
            <a:ext cx="21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IMS Common</a:t>
            </a:r>
          </a:p>
          <a:p>
            <a:r>
              <a:rPr lang="en-US" sz="1800" dirty="0" smtClean="0"/>
              <a:t>Cartridge (ZIP File)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794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  <p:pic>
        <p:nvPicPr>
          <p:cNvPr id="2" name="Picture 1" descr="2015-10-04-Tsugi-Store-First-L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96"/>
            <a:ext cx="9144000" cy="49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8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10-04-Tsugi-Store-Canvas-First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5" y="514562"/>
            <a:ext cx="6606238" cy="43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1568</TotalTime>
  <Words>566</Words>
  <Application>Microsoft Macintosh PowerPoint</Application>
  <PresentationFormat>On-screen Show (16:9)</PresentationFormat>
  <Paragraphs>139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Adjacency</vt:lpstr>
      <vt:lpstr>Next Generation Teaching and Learning</vt:lpstr>
      <vt:lpstr>Mission</vt:lpstr>
      <vt:lpstr>What to Build</vt:lpstr>
      <vt:lpstr>Based on Standards</vt:lpstr>
      <vt:lpstr>PowerPoint Presentation</vt:lpstr>
      <vt:lpstr>IMS Content Item Launch</vt:lpstr>
      <vt:lpstr>IMS Content Item Return</vt:lpstr>
      <vt:lpstr>PowerPoint Presentation</vt:lpstr>
      <vt:lpstr>PowerPoint Presentation</vt:lpstr>
      <vt:lpstr>Standards Score Card</vt:lpstr>
      <vt:lpstr>Next Generation Teaching and Learning</vt:lpstr>
      <vt:lpstr>Tenets of the NGTL Movement</vt:lpstr>
      <vt:lpstr>PowerPoint Presentation</vt:lpstr>
      <vt:lpstr>Early Exemplars In The Space</vt:lpstr>
      <vt:lpstr>PowerPoint Presentation</vt:lpstr>
      <vt:lpstr>PowerPoint Presentation</vt:lpstr>
      <vt:lpstr>PowerPoint Presentation</vt:lpstr>
      <vt:lpstr>Tsugi Tools To Date</vt:lpstr>
      <vt:lpstr>Tsugi Developer Training</vt:lpstr>
      <vt:lpstr>Tsugi Production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Severance</dc:creator>
  <cp:lastModifiedBy>Charles Severance</cp:lastModifiedBy>
  <cp:revision>107</cp:revision>
  <dcterms:created xsi:type="dcterms:W3CDTF">2015-11-01T12:58:24Z</dcterms:created>
  <dcterms:modified xsi:type="dcterms:W3CDTF">2016-03-08T12:02:17Z</dcterms:modified>
</cp:coreProperties>
</file>